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3" r:id="rId1"/>
  </p:sldMasterIdLst>
  <p:sldIdLst>
    <p:sldId id="256" r:id="rId2"/>
    <p:sldId id="257" r:id="rId3"/>
    <p:sldId id="258" r:id="rId4"/>
    <p:sldId id="259" r:id="rId5"/>
    <p:sldId id="260" r:id="rId6"/>
    <p:sldId id="265" r:id="rId7"/>
    <p:sldId id="261"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197"/>
  </p:normalViewPr>
  <p:slideViewPr>
    <p:cSldViewPr snapToGrid="0">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0583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9476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5255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700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74852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2902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8839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02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453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076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51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18777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67674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354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720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5742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2076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7/22/23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0928765"/>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26AA0385-1DB1-4ABD-61A1-B70E59C6D151}"/>
              </a:ext>
            </a:extLst>
          </p:cNvPr>
          <p:cNvSpPr>
            <a:spLocks noGrp="1"/>
          </p:cNvSpPr>
          <p:nvPr>
            <p:ph type="ctrTitle"/>
          </p:nvPr>
        </p:nvSpPr>
        <p:spPr>
          <a:xfrm>
            <a:off x="6094412" y="982132"/>
            <a:ext cx="4802185" cy="1303867"/>
          </a:xfrm>
        </p:spPr>
        <p:txBody>
          <a:bodyPr vert="horz" lIns="91440" tIns="45720" rIns="91440" bIns="45720" rtlCol="0" anchor="ctr">
            <a:normAutofit/>
          </a:bodyPr>
          <a:lstStyle/>
          <a:p>
            <a:r>
              <a:rPr lang="en-US" sz="4100"/>
              <a:t>QuizUp – a Quiz App</a:t>
            </a:r>
          </a:p>
        </p:txBody>
      </p:sp>
      <p:sp>
        <p:nvSpPr>
          <p:cNvPr id="27" name="Rectangle 26">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scene, room, gambling house&#10;&#10;Description automatically generated">
            <a:extLst>
              <a:ext uri="{FF2B5EF4-FFF2-40B4-BE49-F238E27FC236}">
                <a16:creationId xmlns:a16="http://schemas.microsoft.com/office/drawing/2014/main" id="{E74C2153-4A73-7A68-1F38-D779CF47B9CB}"/>
              </a:ext>
            </a:extLst>
          </p:cNvPr>
          <p:cNvPicPr>
            <a:picLocks noChangeAspect="1"/>
          </p:cNvPicPr>
          <p:nvPr/>
        </p:nvPicPr>
        <p:blipFill rotWithShape="1">
          <a:blip r:embed="rId5"/>
          <a:srcRect t="465" r="2" b="2"/>
          <a:stretch/>
        </p:blipFill>
        <p:spPr>
          <a:xfrm>
            <a:off x="1412684" y="1410208"/>
            <a:ext cx="3876800" cy="3858779"/>
          </a:xfrm>
          <a:prstGeom prst="rect">
            <a:avLst/>
          </a:prstGeom>
        </p:spPr>
      </p:pic>
      <p:cxnSp>
        <p:nvCxnSpPr>
          <p:cNvPr id="29" name="Straight Connector 28">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4F75584-861F-AFF1-1584-532F71E02F54}"/>
              </a:ext>
            </a:extLst>
          </p:cNvPr>
          <p:cNvSpPr txBox="1"/>
          <p:nvPr/>
        </p:nvSpPr>
        <p:spPr>
          <a:xfrm>
            <a:off x="5609525" y="2556932"/>
            <a:ext cx="5971287" cy="3318936"/>
          </a:xfrm>
          <a:prstGeom prst="rect">
            <a:avLst/>
          </a:prstGeom>
        </p:spPr>
        <p:txBody>
          <a:bodyPr vert="horz" lIns="91440" tIns="45720" rIns="91440" bIns="45720" rtlCol="0" anchor="t">
            <a:normAutofit/>
          </a:bodyPr>
          <a:lstStyle/>
          <a:p>
            <a:pPr lvl="1">
              <a:spcBef>
                <a:spcPct val="20000"/>
              </a:spcBef>
              <a:spcAft>
                <a:spcPts val="600"/>
              </a:spcAft>
              <a:buClr>
                <a:schemeClr val="accent1"/>
              </a:buClr>
              <a:buSzPct val="115000"/>
            </a:pPr>
            <a:r>
              <a:rPr lang="en-US" sz="2000" i="1" u="sng" dirty="0">
                <a:solidFill>
                  <a:schemeClr val="tx1">
                    <a:lumMod val="85000"/>
                    <a:lumOff val="15000"/>
                  </a:schemeClr>
                </a:solidFill>
              </a:rPr>
              <a:t>SUBMITTED BY </a:t>
            </a:r>
            <a:r>
              <a:rPr lang="en-US" sz="2000" i="1" dirty="0">
                <a:solidFill>
                  <a:schemeClr val="tx1">
                    <a:lumMod val="85000"/>
                    <a:lumOff val="15000"/>
                  </a:schemeClr>
                </a:solidFill>
              </a:rPr>
              <a:t>    </a:t>
            </a:r>
            <a:r>
              <a:rPr lang="en-US" sz="2000" dirty="0">
                <a:solidFill>
                  <a:schemeClr val="tx1">
                    <a:lumMod val="85000"/>
                    <a:lumOff val="15000"/>
                  </a:schemeClr>
                </a:solidFill>
              </a:rPr>
              <a:t> –      </a:t>
            </a:r>
            <a:r>
              <a:rPr lang="en-US" sz="2000" b="1" dirty="0">
                <a:solidFill>
                  <a:schemeClr val="tx1">
                    <a:lumMod val="85000"/>
                    <a:lumOff val="15000"/>
                  </a:schemeClr>
                </a:solidFill>
              </a:rPr>
              <a:t>ANUSHKA  RAWAT</a:t>
            </a:r>
          </a:p>
          <a:p>
            <a:pPr lvl="1">
              <a:spcBef>
                <a:spcPct val="20000"/>
              </a:spcBef>
              <a:spcAft>
                <a:spcPts val="600"/>
              </a:spcAft>
              <a:buClr>
                <a:schemeClr val="accent1"/>
              </a:buClr>
              <a:buSzPct val="115000"/>
            </a:pPr>
            <a:r>
              <a:rPr lang="en-US" sz="2000" b="1" dirty="0">
                <a:solidFill>
                  <a:schemeClr val="tx1">
                    <a:lumMod val="85000"/>
                    <a:lumOff val="15000"/>
                  </a:schemeClr>
                </a:solidFill>
              </a:rPr>
              <a:t>                                             2018703</a:t>
            </a:r>
          </a:p>
          <a:p>
            <a:pPr>
              <a:spcBef>
                <a:spcPct val="20000"/>
              </a:spcBef>
              <a:spcAft>
                <a:spcPts val="600"/>
              </a:spcAft>
              <a:buClr>
                <a:schemeClr val="accent1"/>
              </a:buClr>
              <a:buSzPct val="115000"/>
            </a:pPr>
            <a:endParaRPr lang="en-US" sz="2000" b="1" dirty="0">
              <a:solidFill>
                <a:schemeClr val="tx1">
                  <a:lumMod val="85000"/>
                  <a:lumOff val="15000"/>
                </a:schemeClr>
              </a:solidFill>
            </a:endParaRPr>
          </a:p>
          <a:p>
            <a:pPr>
              <a:spcBef>
                <a:spcPct val="20000"/>
              </a:spcBef>
              <a:spcAft>
                <a:spcPts val="600"/>
              </a:spcAft>
              <a:buClr>
                <a:schemeClr val="accent1"/>
              </a:buClr>
              <a:buSzPct val="115000"/>
            </a:pPr>
            <a:r>
              <a:rPr lang="en-US" sz="2000" i="1" u="sng" dirty="0">
                <a:solidFill>
                  <a:schemeClr val="tx1">
                    <a:lumMod val="85000"/>
                    <a:lumOff val="15000"/>
                  </a:schemeClr>
                </a:solidFill>
                <a:latin typeface="+mj-lt"/>
              </a:rPr>
              <a:t>Under the mentorship of</a:t>
            </a:r>
            <a:r>
              <a:rPr lang="en-US" sz="2000" i="1" dirty="0">
                <a:solidFill>
                  <a:schemeClr val="tx1">
                    <a:lumMod val="85000"/>
                    <a:lumOff val="15000"/>
                  </a:schemeClr>
                </a:solidFill>
                <a:latin typeface="+mj-lt"/>
              </a:rPr>
              <a:t>       </a:t>
            </a:r>
            <a:r>
              <a:rPr lang="en-US" sz="2000" i="1" dirty="0">
                <a:solidFill>
                  <a:schemeClr val="tx1">
                    <a:lumMod val="85000"/>
                    <a:lumOff val="15000"/>
                  </a:schemeClr>
                </a:solidFill>
              </a:rPr>
              <a:t>–       </a:t>
            </a:r>
            <a:r>
              <a:rPr lang="en-US" sz="2000" b="1" dirty="0">
                <a:solidFill>
                  <a:schemeClr val="tx1">
                    <a:lumMod val="85000"/>
                    <a:lumOff val="15000"/>
                  </a:schemeClr>
                </a:solidFill>
              </a:rPr>
              <a:t>Ms. </a:t>
            </a:r>
            <a:r>
              <a:rPr lang="en-US" sz="2000" b="1" dirty="0" err="1">
                <a:solidFill>
                  <a:schemeClr val="tx1">
                    <a:lumMod val="85000"/>
                    <a:lumOff val="15000"/>
                  </a:schemeClr>
                </a:solidFill>
              </a:rPr>
              <a:t>Tanusha</a:t>
            </a:r>
            <a:r>
              <a:rPr lang="en-US" sz="2000" b="1" dirty="0">
                <a:solidFill>
                  <a:schemeClr val="tx1">
                    <a:lumMod val="85000"/>
                    <a:lumOff val="15000"/>
                  </a:schemeClr>
                </a:solidFill>
              </a:rPr>
              <a:t> Mittal</a:t>
            </a:r>
          </a:p>
          <a:p>
            <a:pPr>
              <a:spcBef>
                <a:spcPct val="20000"/>
              </a:spcBef>
              <a:spcAft>
                <a:spcPts val="600"/>
              </a:spcAft>
              <a:buClr>
                <a:schemeClr val="accent1"/>
              </a:buClr>
              <a:buSzPct val="115000"/>
            </a:pPr>
            <a:r>
              <a:rPr lang="en-US" sz="2000" b="1" i="1" dirty="0">
                <a:solidFill>
                  <a:schemeClr val="tx1">
                    <a:lumMod val="85000"/>
                    <a:lumOff val="15000"/>
                  </a:schemeClr>
                </a:solidFill>
              </a:rPr>
              <a:t>                                                 Assistant professor</a:t>
            </a:r>
            <a:endParaRPr lang="en-US" sz="2000" i="1" dirty="0">
              <a:solidFill>
                <a:schemeClr val="tx1">
                  <a:lumMod val="85000"/>
                  <a:lumOff val="15000"/>
                </a:schemeClr>
              </a:solidFill>
            </a:endParaRPr>
          </a:p>
        </p:txBody>
      </p:sp>
    </p:spTree>
    <p:extLst>
      <p:ext uri="{BB962C8B-B14F-4D97-AF65-F5344CB8AC3E}">
        <p14:creationId xmlns:p14="http://schemas.microsoft.com/office/powerpoint/2010/main" val="4043606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3DB8B6-038E-9D0A-998A-A2ED2648DD3F}"/>
              </a:ext>
            </a:extLst>
          </p:cNvPr>
          <p:cNvSpPr txBox="1">
            <a:spLocks noGrp="1"/>
          </p:cNvSpPr>
          <p:nvPr>
            <p:ph type="title"/>
          </p:nvPr>
        </p:nvSpPr>
        <p:spPr>
          <a:xfrm>
            <a:off x="1295402" y="975439"/>
            <a:ext cx="9601196" cy="714704"/>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Future Work</a:t>
            </a:r>
          </a:p>
        </p:txBody>
      </p:sp>
      <p:sp>
        <p:nvSpPr>
          <p:cNvPr id="4" name="Content Placeholder 3">
            <a:extLst>
              <a:ext uri="{FF2B5EF4-FFF2-40B4-BE49-F238E27FC236}">
                <a16:creationId xmlns:a16="http://schemas.microsoft.com/office/drawing/2014/main" id="{E1BA5AAE-FE91-47C8-E9AF-68C52A3DA60E}"/>
              </a:ext>
            </a:extLst>
          </p:cNvPr>
          <p:cNvSpPr txBox="1">
            <a:spLocks noGrp="1"/>
          </p:cNvSpPr>
          <p:nvPr>
            <p:ph idx="1"/>
          </p:nvPr>
        </p:nvSpPr>
        <p:spPr>
          <a:xfrm>
            <a:off x="746235" y="1726615"/>
            <a:ext cx="10699530" cy="4155946"/>
          </a:xfrm>
          <a:prstGeom prst="rect">
            <a:avLst/>
          </a:prstGeom>
          <a:noFill/>
        </p:spPr>
        <p:txBody>
          <a:bodyPr wrap="square">
            <a:spAutoFit/>
          </a:bodyPr>
          <a:lstStyle/>
          <a:p>
            <a:pPr>
              <a:lnSpc>
                <a:spcPct val="200000"/>
              </a:lnSpc>
            </a:pPr>
            <a:r>
              <a:rPr lang="en-IN" sz="1800" dirty="0">
                <a:effectLst/>
                <a:latin typeface="Times New Roman" panose="02020603050405020304" pitchFamily="18" charset="0"/>
                <a:ea typeface="Times New Roman" panose="02020603050405020304" pitchFamily="18" charset="0"/>
              </a:rPr>
              <a:t>In this project, a basic quiz application has been developed. It can be made advanced by increasing the number and diversity of questions, distributing the questions topic-wise, and</a:t>
            </a:r>
            <a:r>
              <a:rPr lang="en-IN" sz="1600" dirty="0">
                <a:latin typeface="Calibri" panose="020F0502020204030204" pitchFamily="34"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asking the users the topic they want to be tested on. </a:t>
            </a:r>
          </a:p>
          <a:p>
            <a:pPr>
              <a:lnSpc>
                <a:spcPct val="200000"/>
              </a:lnSpc>
            </a:pPr>
            <a:r>
              <a:rPr lang="en-IN" sz="1800" dirty="0">
                <a:effectLst/>
                <a:latin typeface="Times New Roman" panose="02020603050405020304" pitchFamily="18" charset="0"/>
                <a:ea typeface="Times New Roman" panose="02020603050405020304" pitchFamily="18" charset="0"/>
              </a:rPr>
              <a:t>We can also add a function that randomizes the questions asked to give the user a new experience every time. Some more features like a timer, </a:t>
            </a:r>
            <a:r>
              <a:rPr lang="en-IN" sz="1800" dirty="0" err="1">
                <a:effectLst/>
                <a:latin typeface="Times New Roman" panose="02020603050405020304" pitchFamily="18" charset="0"/>
                <a:ea typeface="Times New Roman" panose="02020603050405020304" pitchFamily="18" charset="0"/>
              </a:rPr>
              <a:t>leaderboard</a:t>
            </a:r>
            <a:r>
              <a:rPr lang="en-IN" sz="1800" dirty="0">
                <a:effectLst/>
                <a:latin typeface="Times New Roman" panose="02020603050405020304" pitchFamily="18" charset="0"/>
                <a:ea typeface="Times New Roman" panose="02020603050405020304" pitchFamily="18" charset="0"/>
              </a:rPr>
              <a:t>, and inviting friends can be added to the application in the future.</a:t>
            </a:r>
            <a:endParaRPr lang="en-IN" sz="1600" dirty="0">
              <a:effectLst/>
              <a:latin typeface="Calibri" panose="020F0502020204030204" pitchFamily="34" charset="0"/>
              <a:ea typeface="Calibri" panose="020F0502020204030204" pitchFamily="34" charset="0"/>
            </a:endParaRPr>
          </a:p>
          <a:p>
            <a:pPr>
              <a:lnSpc>
                <a:spcPct val="200000"/>
              </a:lnSpc>
            </a:pPr>
            <a:r>
              <a:rPr lang="en-IN" sz="1800" dirty="0">
                <a:effectLst/>
                <a:latin typeface="Times New Roman" panose="02020603050405020304" pitchFamily="18" charset="0"/>
                <a:ea typeface="Times New Roman" panose="02020603050405020304" pitchFamily="18" charset="0"/>
              </a:rPr>
              <a:t>We can also save the answers entered by the user for their future reference by connecting the application with a database to store the necessary information of the user.</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95717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55BC0-95D2-2059-9F0E-87F995142727}"/>
              </a:ext>
            </a:extLst>
          </p:cNvPr>
          <p:cNvSpPr>
            <a:spLocks noGrp="1"/>
          </p:cNvSpPr>
          <p:nvPr>
            <p:ph type="title"/>
          </p:nvPr>
        </p:nvSpPr>
        <p:spPr>
          <a:xfrm>
            <a:off x="1295402" y="2674298"/>
            <a:ext cx="9601196" cy="1303867"/>
          </a:xfrm>
        </p:spPr>
        <p:txBody>
          <a:bodyPr/>
          <a:lstStyle/>
          <a:p>
            <a:r>
              <a:rPr lang="en-US" dirty="0"/>
              <a:t>Thank You!</a:t>
            </a:r>
          </a:p>
        </p:txBody>
      </p:sp>
    </p:spTree>
    <p:extLst>
      <p:ext uri="{BB962C8B-B14F-4D97-AF65-F5344CB8AC3E}">
        <p14:creationId xmlns:p14="http://schemas.microsoft.com/office/powerpoint/2010/main" val="239382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3F9D-DEAA-D11D-59E4-1D7415AA19DE}"/>
              </a:ext>
            </a:extLst>
          </p:cNvPr>
          <p:cNvSpPr>
            <a:spLocks noGrp="1"/>
          </p:cNvSpPr>
          <p:nvPr>
            <p:ph type="title"/>
          </p:nvPr>
        </p:nvSpPr>
        <p:spPr>
          <a:xfrm>
            <a:off x="1295401" y="982132"/>
            <a:ext cx="9362088" cy="752075"/>
          </a:xfrm>
        </p:spPr>
        <p:txBody>
          <a:bodyPr>
            <a:normAutofit/>
          </a:bodyPr>
          <a:lstStyle/>
          <a:p>
            <a:r>
              <a:rPr lang="en-US" sz="3600" b="1" dirty="0"/>
              <a:t>Introduction</a:t>
            </a:r>
            <a:endParaRPr lang="en-US" sz="3600" dirty="0"/>
          </a:p>
        </p:txBody>
      </p:sp>
      <p:sp>
        <p:nvSpPr>
          <p:cNvPr id="3" name="Content Placeholder 2">
            <a:extLst>
              <a:ext uri="{FF2B5EF4-FFF2-40B4-BE49-F238E27FC236}">
                <a16:creationId xmlns:a16="http://schemas.microsoft.com/office/drawing/2014/main" id="{BAB4F460-9D63-E238-C2F1-DBE2D36FF01B}"/>
              </a:ext>
            </a:extLst>
          </p:cNvPr>
          <p:cNvSpPr>
            <a:spLocks noGrp="1"/>
          </p:cNvSpPr>
          <p:nvPr>
            <p:ph idx="1"/>
          </p:nvPr>
        </p:nvSpPr>
        <p:spPr>
          <a:xfrm>
            <a:off x="777766" y="2480441"/>
            <a:ext cx="10646979" cy="3710151"/>
          </a:xfrm>
        </p:spPr>
        <p:txBody>
          <a:bodyPr>
            <a:normAutofit lnSpcReduction="10000"/>
          </a:bodyPr>
          <a:lstStyle/>
          <a:p>
            <a:r>
              <a:rPr lang="en-IN" dirty="0">
                <a:effectLst/>
                <a:latin typeface="Times New Roman" panose="02020603050405020304" pitchFamily="18" charset="0"/>
                <a:ea typeface="Times New Roman" panose="02020603050405020304" pitchFamily="18" charset="0"/>
              </a:rPr>
              <a:t>In today’s world, smartphones have changed our lives and have become an indispensable part of our lives</a:t>
            </a:r>
            <a:r>
              <a:rPr lang="en-IN" dirty="0">
                <a:latin typeface="Times New Roman" panose="02020603050405020304" pitchFamily="18" charset="0"/>
                <a:ea typeface="Times New Roman" panose="02020603050405020304" pitchFamily="18" charset="0"/>
              </a:rPr>
              <a:t>. T</a:t>
            </a:r>
            <a:r>
              <a:rPr lang="en-IN" dirty="0">
                <a:effectLst/>
                <a:latin typeface="Times New Roman" panose="02020603050405020304" pitchFamily="18" charset="0"/>
                <a:ea typeface="Times New Roman" panose="02020603050405020304" pitchFamily="18" charset="0"/>
              </a:rPr>
              <a:t>here is an increasing need of developing mobile applications that cater to all the needs of the users. </a:t>
            </a:r>
            <a:r>
              <a:rPr lang="en-IN" dirty="0">
                <a:latin typeface="Times New Roman" panose="02020603050405020304" pitchFamily="18" charset="0"/>
                <a:ea typeface="Times New Roman" panose="02020603050405020304" pitchFamily="18" charset="0"/>
              </a:rPr>
              <a:t>Hence there are a variety of apps available in the play store nowadays.</a:t>
            </a:r>
            <a:endParaRPr lang="en-IN" dirty="0">
              <a:effectLst/>
              <a:latin typeface="Times New Roman" panose="02020603050405020304" pitchFamily="18" charset="0"/>
              <a:ea typeface="Times New Roman" panose="02020603050405020304" pitchFamily="18" charset="0"/>
            </a:endParaRPr>
          </a:p>
          <a:p>
            <a:r>
              <a:rPr lang="en-IN" dirty="0">
                <a:effectLst/>
                <a:latin typeface="Times New Roman" panose="02020603050405020304" pitchFamily="18" charset="0"/>
                <a:ea typeface="Times New Roman" panose="02020603050405020304" pitchFamily="18" charset="0"/>
              </a:rPr>
              <a:t>In this project, a basic Quiz application has been developed with the help of </a:t>
            </a:r>
            <a:r>
              <a:rPr lang="en-IN" b="1" dirty="0">
                <a:effectLst/>
                <a:latin typeface="Times New Roman" panose="02020603050405020304" pitchFamily="18" charset="0"/>
                <a:ea typeface="Times New Roman" panose="02020603050405020304" pitchFamily="18" charset="0"/>
              </a:rPr>
              <a:t>Android Studio </a:t>
            </a:r>
            <a:r>
              <a:rPr lang="en-IN" dirty="0">
                <a:effectLst/>
                <a:latin typeface="Times New Roman" panose="02020603050405020304" pitchFamily="18" charset="0"/>
                <a:ea typeface="Times New Roman" panose="02020603050405020304" pitchFamily="18" charset="0"/>
              </a:rPr>
              <a:t>using </a:t>
            </a:r>
            <a:r>
              <a:rPr lang="en-IN" b="1" dirty="0">
                <a:effectLst/>
                <a:latin typeface="Times New Roman" panose="02020603050405020304" pitchFamily="18" charset="0"/>
                <a:ea typeface="Times New Roman" panose="02020603050405020304" pitchFamily="18" charset="0"/>
              </a:rPr>
              <a:t>Kotlin</a:t>
            </a:r>
            <a:r>
              <a:rPr lang="en-IN" dirty="0">
                <a:effectLst/>
                <a:latin typeface="Times New Roman" panose="02020603050405020304" pitchFamily="18" charset="0"/>
                <a:ea typeface="Times New Roman" panose="02020603050405020304" pitchFamily="18" charset="0"/>
              </a:rPr>
              <a:t> as the programming language.</a:t>
            </a:r>
          </a:p>
          <a:p>
            <a:r>
              <a:rPr lang="en-IN" dirty="0">
                <a:effectLst/>
                <a:latin typeface="Times New Roman" panose="02020603050405020304" pitchFamily="18" charset="0"/>
                <a:ea typeface="Times New Roman" panose="02020603050405020304" pitchFamily="18" charset="0"/>
              </a:rPr>
              <a:t>This application aims to test the general knowledge of the user and promote general awareness among the mass. This project offers users to test themselves through their mobile only with a simple and attractive user interface(UI).</a:t>
            </a:r>
            <a:endParaRPr lang="en-IN"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862788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E3766-F1A8-CBB8-7958-F9A95974A750}"/>
              </a:ext>
            </a:extLst>
          </p:cNvPr>
          <p:cNvSpPr>
            <a:spLocks noGrp="1"/>
          </p:cNvSpPr>
          <p:nvPr>
            <p:ph idx="1"/>
          </p:nvPr>
        </p:nvSpPr>
        <p:spPr>
          <a:xfrm>
            <a:off x="809298" y="2427889"/>
            <a:ext cx="10552386" cy="3867808"/>
          </a:xfrm>
        </p:spPr>
        <p:txBody>
          <a:bodyPr>
            <a:normAutofit fontScale="92500" lnSpcReduction="10000"/>
          </a:bodyPr>
          <a:lstStyle/>
          <a:p>
            <a:pPr marL="342900" indent="-342900" algn="just">
              <a:lnSpc>
                <a:spcPct val="120000"/>
              </a:lnSpc>
              <a:buAutoNum type="arabicPeriod"/>
            </a:pPr>
            <a:r>
              <a:rPr lang="en-IN" sz="1800" b="1" dirty="0">
                <a:effectLst/>
                <a:latin typeface="Times New Roman" panose="02020603050405020304" pitchFamily="18" charset="0"/>
                <a:ea typeface="Times New Roman" panose="02020603050405020304" pitchFamily="18" charset="0"/>
              </a:rPr>
              <a:t>Android Studio:</a:t>
            </a:r>
            <a:r>
              <a:rPr lang="en-IN" sz="1800" dirty="0">
                <a:effectLst/>
                <a:latin typeface="Times New Roman" panose="02020603050405020304" pitchFamily="18" charset="0"/>
                <a:ea typeface="Times New Roman" panose="02020603050405020304" pitchFamily="18" charset="0"/>
              </a:rPr>
              <a:t> Android Studio is the official Integrated Development Environment (IDE) for designing, coding, debugging, and executing applications for Google’s Smartphone operating system, Android. </a:t>
            </a:r>
          </a:p>
          <a:p>
            <a:pPr marL="342900" indent="-342900" algn="just">
              <a:lnSpc>
                <a:spcPct val="120000"/>
              </a:lnSpc>
              <a:buAutoNum type="arabicPeriod"/>
            </a:pPr>
            <a:endParaRPr lang="en-IN" sz="1800" dirty="0">
              <a:effectLst/>
              <a:latin typeface="Times New Roman" panose="02020603050405020304" pitchFamily="18" charset="0"/>
              <a:ea typeface="Times New Roman" panose="02020603050405020304" pitchFamily="18" charset="0"/>
            </a:endParaRPr>
          </a:p>
          <a:p>
            <a:pPr marL="342900" indent="-342900" algn="just">
              <a:lnSpc>
                <a:spcPct val="120000"/>
              </a:lnSpc>
              <a:buAutoNum type="arabicPeriod"/>
            </a:pPr>
            <a:r>
              <a:rPr lang="en-IN" sz="1800" b="1" dirty="0">
                <a:effectLst/>
                <a:latin typeface="Times New Roman" panose="02020603050405020304" pitchFamily="18" charset="0"/>
                <a:ea typeface="Times New Roman" panose="02020603050405020304" pitchFamily="18" charset="0"/>
              </a:rPr>
              <a:t>Java Development Kit (JDK):</a:t>
            </a:r>
            <a:r>
              <a:rPr lang="en-IN" sz="1800" dirty="0">
                <a:effectLst/>
                <a:latin typeface="Times New Roman" panose="02020603050405020304" pitchFamily="18" charset="0"/>
                <a:ea typeface="Times New Roman" panose="02020603050405020304" pitchFamily="18" charset="0"/>
              </a:rPr>
              <a:t> Since Android applications require Java or Kotlin programming for their backend programming; it needs an environment to support its functions, executions, and syntax. The Java Development Kit (JDK) is essential for Kotlin programming in Android Studio. Kotlin is fully interoperable with Java, which means it can utilize Java libraries, frameworks, and tools. Since Kotlin compiles down to Java bytecode, it requires the JDK to compile Kotlin code and run Kotlin applications.</a:t>
            </a:r>
          </a:p>
          <a:p>
            <a:pPr marL="342900" indent="-342900" algn="just">
              <a:lnSpc>
                <a:spcPct val="120000"/>
              </a:lnSpc>
              <a:buAutoNum type="arabicPeriod"/>
            </a:pPr>
            <a:endParaRPr lang="en-IN" sz="1800" dirty="0">
              <a:effectLst/>
              <a:latin typeface="Calibri" panose="020F0502020204030204" pitchFamily="34" charset="0"/>
              <a:ea typeface="Calibri" panose="020F0502020204030204" pitchFamily="34" charset="0"/>
            </a:endParaRPr>
          </a:p>
          <a:p>
            <a:pPr marL="342900" indent="-342900" algn="just">
              <a:lnSpc>
                <a:spcPct val="120000"/>
              </a:lnSpc>
              <a:buFont typeface="+mj-lt"/>
              <a:buAutoNum type="arabicPeriod"/>
            </a:pPr>
            <a:r>
              <a:rPr lang="en-IN" sz="1800" b="1" dirty="0">
                <a:effectLst/>
                <a:latin typeface="Times New Roman" panose="02020603050405020304" pitchFamily="18" charset="0"/>
                <a:ea typeface="Times New Roman" panose="02020603050405020304" pitchFamily="18" charset="0"/>
              </a:rPr>
              <a:t>Xml:</a:t>
            </a:r>
            <a:r>
              <a:rPr lang="en-IN" sz="1800" dirty="0">
                <a:effectLst/>
                <a:latin typeface="Times New Roman" panose="02020603050405020304" pitchFamily="18" charset="0"/>
                <a:ea typeface="Times New Roman" panose="02020603050405020304" pitchFamily="18" charset="0"/>
              </a:rPr>
              <a:t> The front-end design of the application involves xml statements for the Relative layouts, Radio buttons, Radio Group, buttons, text boxes, and text views.</a:t>
            </a:r>
            <a:endParaRPr lang="en-IN" sz="1800" dirty="0">
              <a:effectLst/>
              <a:latin typeface="Calibri" panose="020F0502020204030204" pitchFamily="34" charset="0"/>
              <a:ea typeface="Calibri" panose="020F0502020204030204" pitchFamily="34" charset="0"/>
            </a:endParaRPr>
          </a:p>
          <a:p>
            <a:pPr marL="457200" indent="-457200">
              <a:buAutoNum type="arabicPeriod"/>
            </a:pPr>
            <a:endParaRPr lang="en-US" dirty="0"/>
          </a:p>
        </p:txBody>
      </p:sp>
      <p:sp>
        <p:nvSpPr>
          <p:cNvPr id="5" name="TextBox 4">
            <a:extLst>
              <a:ext uri="{FF2B5EF4-FFF2-40B4-BE49-F238E27FC236}">
                <a16:creationId xmlns:a16="http://schemas.microsoft.com/office/drawing/2014/main" id="{1F77215D-DFE5-FC1C-F5EE-F9D8EA5E3BBF}"/>
              </a:ext>
            </a:extLst>
          </p:cNvPr>
          <p:cNvSpPr txBox="1"/>
          <p:nvPr/>
        </p:nvSpPr>
        <p:spPr>
          <a:xfrm>
            <a:off x="2722180" y="658966"/>
            <a:ext cx="6117020" cy="646331"/>
          </a:xfrm>
          <a:prstGeom prst="rect">
            <a:avLst/>
          </a:prstGeom>
          <a:noFill/>
        </p:spPr>
        <p:txBody>
          <a:bodyPr wrap="square">
            <a:spAutoFit/>
          </a:bodyPr>
          <a:lstStyle/>
          <a:p>
            <a:pPr algn="ctr"/>
            <a:r>
              <a:rPr lang="en-US" sz="3600" b="1" dirty="0"/>
              <a:t>Methodology</a:t>
            </a:r>
            <a:endParaRPr lang="en-US" sz="3600" dirty="0"/>
          </a:p>
        </p:txBody>
      </p:sp>
      <p:sp>
        <p:nvSpPr>
          <p:cNvPr id="7" name="TextBox 6">
            <a:extLst>
              <a:ext uri="{FF2B5EF4-FFF2-40B4-BE49-F238E27FC236}">
                <a16:creationId xmlns:a16="http://schemas.microsoft.com/office/drawing/2014/main" id="{E3A787B7-DA1C-E5BE-3070-9204A9752CA9}"/>
              </a:ext>
            </a:extLst>
          </p:cNvPr>
          <p:cNvSpPr txBox="1"/>
          <p:nvPr/>
        </p:nvSpPr>
        <p:spPr>
          <a:xfrm>
            <a:off x="1368973" y="1411929"/>
            <a:ext cx="6117020" cy="725648"/>
          </a:xfrm>
          <a:prstGeom prst="rect">
            <a:avLst/>
          </a:prstGeom>
          <a:noFill/>
        </p:spPr>
        <p:txBody>
          <a:bodyPr wrap="square">
            <a:spAutoFit/>
          </a:bodyPr>
          <a:lstStyle/>
          <a:p>
            <a:pPr>
              <a:lnSpc>
                <a:spcPct val="200000"/>
              </a:lnSpc>
            </a:pPr>
            <a:r>
              <a:rPr lang="en-IN" sz="2400" b="1" dirty="0">
                <a:effectLst/>
                <a:latin typeface="Times New Roman" panose="02020603050405020304" pitchFamily="18" charset="0"/>
                <a:ea typeface="Times New Roman" panose="02020603050405020304" pitchFamily="18" charset="0"/>
              </a:rPr>
              <a:t>Applications and Technology Used:</a:t>
            </a:r>
            <a:endParaRPr lang="en-IN"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0013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lowchart&#10;&#10;Description automatically generated">
            <a:extLst>
              <a:ext uri="{FF2B5EF4-FFF2-40B4-BE49-F238E27FC236}">
                <a16:creationId xmlns:a16="http://schemas.microsoft.com/office/drawing/2014/main" id="{FEA0F78A-A347-03F4-004D-5A115203B9E8}"/>
              </a:ext>
            </a:extLst>
          </p:cNvPr>
          <p:cNvPicPr>
            <a:picLocks noChangeAspect="1"/>
          </p:cNvPicPr>
          <p:nvPr/>
        </p:nvPicPr>
        <p:blipFill>
          <a:blip r:embed="rId2"/>
          <a:stretch>
            <a:fillRect/>
          </a:stretch>
        </p:blipFill>
        <p:spPr>
          <a:xfrm>
            <a:off x="894733" y="0"/>
            <a:ext cx="4076660" cy="6850742"/>
          </a:xfrm>
          <a:prstGeom prst="rect">
            <a:avLst/>
          </a:prstGeom>
        </p:spPr>
      </p:pic>
      <p:pic>
        <p:nvPicPr>
          <p:cNvPr id="7" name="Picture 6" descr="A diagram of a question&#10;&#10;Description automatically generated">
            <a:extLst>
              <a:ext uri="{FF2B5EF4-FFF2-40B4-BE49-F238E27FC236}">
                <a16:creationId xmlns:a16="http://schemas.microsoft.com/office/drawing/2014/main" id="{886CB775-A716-6CBD-9FF5-22D10E897DEF}"/>
              </a:ext>
            </a:extLst>
          </p:cNvPr>
          <p:cNvPicPr>
            <a:picLocks noChangeAspect="1"/>
          </p:cNvPicPr>
          <p:nvPr/>
        </p:nvPicPr>
        <p:blipFill>
          <a:blip r:embed="rId3"/>
          <a:stretch>
            <a:fillRect/>
          </a:stretch>
        </p:blipFill>
        <p:spPr>
          <a:xfrm>
            <a:off x="5581625" y="506685"/>
            <a:ext cx="6137691" cy="4801038"/>
          </a:xfrm>
          <a:prstGeom prst="rect">
            <a:avLst/>
          </a:prstGeom>
        </p:spPr>
      </p:pic>
    </p:spTree>
    <p:extLst>
      <p:ext uri="{BB962C8B-B14F-4D97-AF65-F5344CB8AC3E}">
        <p14:creationId xmlns:p14="http://schemas.microsoft.com/office/powerpoint/2010/main" val="170840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2188366-F7C4-7418-3FCD-88BDA19B3CAE}"/>
              </a:ext>
            </a:extLst>
          </p:cNvPr>
          <p:cNvSpPr>
            <a:spLocks noGrp="1"/>
          </p:cNvSpPr>
          <p:nvPr>
            <p:ph type="title"/>
          </p:nvPr>
        </p:nvSpPr>
        <p:spPr>
          <a:xfrm>
            <a:off x="1047251" y="2740534"/>
            <a:ext cx="10131425" cy="662152"/>
          </a:xfrm>
        </p:spPr>
        <p:txBody>
          <a:bodyPr>
            <a:normAutofit/>
          </a:bodyPr>
          <a:lstStyle/>
          <a:p>
            <a:pPr algn="ctr"/>
            <a:r>
              <a:rPr lang="en-US" sz="2800" b="1" i="1" u="sng" dirty="0"/>
              <a:t>~ The Welcome Page ~</a:t>
            </a:r>
          </a:p>
        </p:txBody>
      </p:sp>
      <p:pic>
        <p:nvPicPr>
          <p:cNvPr id="6" name="Picture 5" descr="A screenshot of a quiz app&#10;&#10;Description automatically generated">
            <a:extLst>
              <a:ext uri="{FF2B5EF4-FFF2-40B4-BE49-F238E27FC236}">
                <a16:creationId xmlns:a16="http://schemas.microsoft.com/office/drawing/2014/main" id="{A5904138-4CD6-AEE0-B6CA-A5515E28E331}"/>
              </a:ext>
            </a:extLst>
          </p:cNvPr>
          <p:cNvPicPr>
            <a:picLocks noChangeAspect="1"/>
          </p:cNvPicPr>
          <p:nvPr/>
        </p:nvPicPr>
        <p:blipFill rotWithShape="1">
          <a:blip r:embed="rId2"/>
          <a:srcRect t="5755" b="4760"/>
          <a:stretch/>
        </p:blipFill>
        <p:spPr>
          <a:xfrm>
            <a:off x="903890" y="438438"/>
            <a:ext cx="2981309" cy="5928496"/>
          </a:xfrm>
          <a:prstGeom prst="rect">
            <a:avLst/>
          </a:prstGeom>
        </p:spPr>
      </p:pic>
      <p:pic>
        <p:nvPicPr>
          <p:cNvPr id="8" name="Picture 7" descr="A screenshot of a quiz app&#10;&#10;Description automatically generated">
            <a:extLst>
              <a:ext uri="{FF2B5EF4-FFF2-40B4-BE49-F238E27FC236}">
                <a16:creationId xmlns:a16="http://schemas.microsoft.com/office/drawing/2014/main" id="{AB6ABFFA-4ABD-9B41-68E6-1707EE75C452}"/>
              </a:ext>
            </a:extLst>
          </p:cNvPr>
          <p:cNvPicPr>
            <a:picLocks noChangeAspect="1"/>
          </p:cNvPicPr>
          <p:nvPr/>
        </p:nvPicPr>
        <p:blipFill rotWithShape="1">
          <a:blip r:embed="rId3"/>
          <a:srcRect t="7979" b="4828"/>
          <a:stretch/>
        </p:blipFill>
        <p:spPr>
          <a:xfrm>
            <a:off x="8340728" y="387194"/>
            <a:ext cx="3086100" cy="5979740"/>
          </a:xfrm>
          <a:prstGeom prst="rect">
            <a:avLst/>
          </a:prstGeom>
        </p:spPr>
      </p:pic>
      <p:sp>
        <p:nvSpPr>
          <p:cNvPr id="9" name="Title 1">
            <a:extLst>
              <a:ext uri="{FF2B5EF4-FFF2-40B4-BE49-F238E27FC236}">
                <a16:creationId xmlns:a16="http://schemas.microsoft.com/office/drawing/2014/main" id="{541EC405-A89B-F710-084A-254AFC4536E8}"/>
              </a:ext>
            </a:extLst>
          </p:cNvPr>
          <p:cNvSpPr txBox="1">
            <a:spLocks/>
          </p:cNvSpPr>
          <p:nvPr/>
        </p:nvSpPr>
        <p:spPr>
          <a:xfrm>
            <a:off x="765172" y="570636"/>
            <a:ext cx="10131425" cy="662152"/>
          </a:xfrm>
          <a:prstGeom prst="rect">
            <a:avLst/>
          </a:prstGeom>
          <a:effectLst/>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Result</a:t>
            </a:r>
          </a:p>
        </p:txBody>
      </p:sp>
    </p:spTree>
    <p:extLst>
      <p:ext uri="{BB962C8B-B14F-4D97-AF65-F5344CB8AC3E}">
        <p14:creationId xmlns:p14="http://schemas.microsoft.com/office/powerpoint/2010/main" val="133069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989EC8-9253-10B1-99F2-678DA44CEFA6}"/>
              </a:ext>
            </a:extLst>
          </p:cNvPr>
          <p:cNvSpPr>
            <a:spLocks noGrp="1"/>
          </p:cNvSpPr>
          <p:nvPr>
            <p:ph type="title"/>
          </p:nvPr>
        </p:nvSpPr>
        <p:spPr>
          <a:xfrm>
            <a:off x="2522285" y="2766848"/>
            <a:ext cx="10131425" cy="662152"/>
          </a:xfrm>
        </p:spPr>
        <p:txBody>
          <a:bodyPr>
            <a:normAutofit/>
          </a:bodyPr>
          <a:lstStyle/>
          <a:p>
            <a:pPr algn="ctr"/>
            <a:r>
              <a:rPr lang="en-US" sz="2800" b="1" i="1" u="sng" dirty="0"/>
              <a:t>~ Questions Activity ~</a:t>
            </a:r>
          </a:p>
        </p:txBody>
      </p:sp>
      <p:pic>
        <p:nvPicPr>
          <p:cNvPr id="6" name="Picture 5" descr="A screenshot of a phone&#10;&#10;Description automatically generated">
            <a:extLst>
              <a:ext uri="{FF2B5EF4-FFF2-40B4-BE49-F238E27FC236}">
                <a16:creationId xmlns:a16="http://schemas.microsoft.com/office/drawing/2014/main" id="{D130CD86-FDFC-CB6B-DD06-838A41531A25}"/>
              </a:ext>
            </a:extLst>
          </p:cNvPr>
          <p:cNvPicPr>
            <a:picLocks noChangeAspect="1"/>
          </p:cNvPicPr>
          <p:nvPr/>
        </p:nvPicPr>
        <p:blipFill rotWithShape="1">
          <a:blip r:embed="rId2"/>
          <a:srcRect l="-1" t="4599" r="277" b="4751"/>
          <a:stretch/>
        </p:blipFill>
        <p:spPr>
          <a:xfrm>
            <a:off x="1719911" y="0"/>
            <a:ext cx="3346075" cy="6759286"/>
          </a:xfrm>
          <a:prstGeom prst="rect">
            <a:avLst/>
          </a:prstGeom>
        </p:spPr>
      </p:pic>
    </p:spTree>
    <p:extLst>
      <p:ext uri="{BB962C8B-B14F-4D97-AF65-F5344CB8AC3E}">
        <p14:creationId xmlns:p14="http://schemas.microsoft.com/office/powerpoint/2010/main" val="29362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58CB58-18D0-17ED-BB18-032D23EB71FD}"/>
              </a:ext>
            </a:extLst>
          </p:cNvPr>
          <p:cNvSpPr>
            <a:spLocks noGrp="1"/>
          </p:cNvSpPr>
          <p:nvPr>
            <p:ph type="title"/>
          </p:nvPr>
        </p:nvSpPr>
        <p:spPr>
          <a:xfrm>
            <a:off x="1047251" y="2740534"/>
            <a:ext cx="10131425" cy="662152"/>
          </a:xfrm>
        </p:spPr>
        <p:txBody>
          <a:bodyPr>
            <a:normAutofit/>
          </a:bodyPr>
          <a:lstStyle/>
          <a:p>
            <a:pPr algn="ctr"/>
            <a:r>
              <a:rPr lang="en-US" sz="2800" b="1" i="1" u="sng" dirty="0"/>
              <a:t>~ Questions Activity ~</a:t>
            </a:r>
          </a:p>
        </p:txBody>
      </p:sp>
      <p:pic>
        <p:nvPicPr>
          <p:cNvPr id="6" name="Picture 5" descr="A screenshot of a video game&#10;&#10;Description automatically generated">
            <a:extLst>
              <a:ext uri="{FF2B5EF4-FFF2-40B4-BE49-F238E27FC236}">
                <a16:creationId xmlns:a16="http://schemas.microsoft.com/office/drawing/2014/main" id="{7A427D2E-361A-CADF-25C9-206D01235C32}"/>
              </a:ext>
            </a:extLst>
          </p:cNvPr>
          <p:cNvPicPr>
            <a:picLocks noChangeAspect="1"/>
          </p:cNvPicPr>
          <p:nvPr/>
        </p:nvPicPr>
        <p:blipFill rotWithShape="1">
          <a:blip r:embed="rId2"/>
          <a:srcRect t="4751" b="4521"/>
          <a:stretch/>
        </p:blipFill>
        <p:spPr>
          <a:xfrm>
            <a:off x="800756" y="291623"/>
            <a:ext cx="3086100" cy="6222125"/>
          </a:xfrm>
          <a:prstGeom prst="rect">
            <a:avLst/>
          </a:prstGeom>
        </p:spPr>
      </p:pic>
      <p:pic>
        <p:nvPicPr>
          <p:cNvPr id="8" name="Picture 7" descr="A screenshot of a phone&#10;&#10;Description automatically generated">
            <a:extLst>
              <a:ext uri="{FF2B5EF4-FFF2-40B4-BE49-F238E27FC236}">
                <a16:creationId xmlns:a16="http://schemas.microsoft.com/office/drawing/2014/main" id="{490AE879-A121-747A-5E9A-08D2133357D5}"/>
              </a:ext>
            </a:extLst>
          </p:cNvPr>
          <p:cNvPicPr>
            <a:picLocks noChangeAspect="1"/>
          </p:cNvPicPr>
          <p:nvPr/>
        </p:nvPicPr>
        <p:blipFill rotWithShape="1">
          <a:blip r:embed="rId3"/>
          <a:srcRect t="4446" b="4827"/>
          <a:stretch/>
        </p:blipFill>
        <p:spPr>
          <a:xfrm>
            <a:off x="8092576" y="317937"/>
            <a:ext cx="3086100" cy="6222125"/>
          </a:xfrm>
          <a:prstGeom prst="rect">
            <a:avLst/>
          </a:prstGeom>
        </p:spPr>
      </p:pic>
    </p:spTree>
    <p:extLst>
      <p:ext uri="{BB962C8B-B14F-4D97-AF65-F5344CB8AC3E}">
        <p14:creationId xmlns:p14="http://schemas.microsoft.com/office/powerpoint/2010/main" val="415083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6C0C0D-DDC8-9F71-3BD1-D8E918EC62C7}"/>
              </a:ext>
            </a:extLst>
          </p:cNvPr>
          <p:cNvSpPr>
            <a:spLocks noGrp="1"/>
          </p:cNvSpPr>
          <p:nvPr>
            <p:ph type="title"/>
          </p:nvPr>
        </p:nvSpPr>
        <p:spPr>
          <a:xfrm>
            <a:off x="-2494734" y="1920728"/>
            <a:ext cx="10131425" cy="662152"/>
          </a:xfrm>
        </p:spPr>
        <p:txBody>
          <a:bodyPr>
            <a:normAutofit/>
          </a:bodyPr>
          <a:lstStyle/>
          <a:p>
            <a:pPr algn="ctr"/>
            <a:r>
              <a:rPr lang="en-US" sz="2800" b="1" i="1" u="sng"/>
              <a:t>~ The Result Page ~</a:t>
            </a:r>
            <a:endParaRPr lang="en-US" sz="2800" b="1" i="1" u="sng" dirty="0"/>
          </a:p>
        </p:txBody>
      </p:sp>
      <p:pic>
        <p:nvPicPr>
          <p:cNvPr id="6" name="Picture 5" descr="A screenshot of a game&#10;&#10;Description automatically generated">
            <a:extLst>
              <a:ext uri="{FF2B5EF4-FFF2-40B4-BE49-F238E27FC236}">
                <a16:creationId xmlns:a16="http://schemas.microsoft.com/office/drawing/2014/main" id="{A5E48B86-BE54-B88D-6BD7-40E3847701B4}"/>
              </a:ext>
            </a:extLst>
          </p:cNvPr>
          <p:cNvPicPr>
            <a:picLocks noChangeAspect="1"/>
          </p:cNvPicPr>
          <p:nvPr/>
        </p:nvPicPr>
        <p:blipFill rotWithShape="1">
          <a:blip r:embed="rId2"/>
          <a:srcRect t="4905" b="5134"/>
          <a:stretch/>
        </p:blipFill>
        <p:spPr>
          <a:xfrm>
            <a:off x="7012371" y="344213"/>
            <a:ext cx="3086100" cy="6169573"/>
          </a:xfrm>
          <a:prstGeom prst="rect">
            <a:avLst/>
          </a:prstGeom>
        </p:spPr>
      </p:pic>
    </p:spTree>
    <p:extLst>
      <p:ext uri="{BB962C8B-B14F-4D97-AF65-F5344CB8AC3E}">
        <p14:creationId xmlns:p14="http://schemas.microsoft.com/office/powerpoint/2010/main" val="220375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5B8E34-F59D-1BB9-BB28-FAA57A94F94A}"/>
              </a:ext>
            </a:extLst>
          </p:cNvPr>
          <p:cNvSpPr>
            <a:spLocks noGrp="1"/>
          </p:cNvSpPr>
          <p:nvPr>
            <p:ph type="title"/>
          </p:nvPr>
        </p:nvSpPr>
        <p:spPr>
          <a:xfrm>
            <a:off x="685799" y="1292773"/>
            <a:ext cx="10131425" cy="662152"/>
          </a:xfrm>
        </p:spPr>
        <p:txBody>
          <a:bodyPr>
            <a:normAutofit fontScale="90000"/>
          </a:bodyPr>
          <a:lstStyle/>
          <a:p>
            <a:pPr algn="ctr"/>
            <a:r>
              <a:rPr lang="en-US" b="1" dirty="0"/>
              <a:t>Conclusion</a:t>
            </a:r>
          </a:p>
        </p:txBody>
      </p:sp>
      <p:sp>
        <p:nvSpPr>
          <p:cNvPr id="3" name="Content Placeholder 2">
            <a:extLst>
              <a:ext uri="{FF2B5EF4-FFF2-40B4-BE49-F238E27FC236}">
                <a16:creationId xmlns:a16="http://schemas.microsoft.com/office/drawing/2014/main" id="{AF4EA5D9-FA4C-8225-32DE-23C8D8994FEA}"/>
              </a:ext>
            </a:extLst>
          </p:cNvPr>
          <p:cNvSpPr>
            <a:spLocks noGrp="1"/>
          </p:cNvSpPr>
          <p:nvPr>
            <p:ph idx="1"/>
          </p:nvPr>
        </p:nvSpPr>
        <p:spPr>
          <a:xfrm>
            <a:off x="1295402" y="2575036"/>
            <a:ext cx="9601196" cy="3268716"/>
          </a:xfrm>
        </p:spPr>
        <p:txBody>
          <a:bodyPr>
            <a:normAutofit fontScale="92500"/>
          </a:bodyPr>
          <a:lstStyle/>
          <a:p>
            <a:pPr algn="just">
              <a:lnSpc>
                <a:spcPct val="150000"/>
              </a:lnSpc>
            </a:pPr>
            <a:r>
              <a:rPr lang="en-IN" dirty="0">
                <a:effectLst/>
                <a:latin typeface="Times New Roman" panose="02020603050405020304" pitchFamily="18" charset="0"/>
                <a:ea typeface="Times New Roman" panose="02020603050405020304" pitchFamily="18" charset="0"/>
              </a:rPr>
              <a:t>The era of mobile technology has opened the windows to Android apps. Many users prefer to access information, pass time, test their knowledge, and learn new things through mobile applications in contrast to conventional websites.</a:t>
            </a:r>
            <a:endParaRPr lang="en-IN" dirty="0">
              <a:effectLst/>
              <a:latin typeface="Calibri" panose="020F0502020204030204" pitchFamily="34" charset="0"/>
              <a:ea typeface="Calibri" panose="020F0502020204030204" pitchFamily="34" charset="0"/>
            </a:endParaRPr>
          </a:p>
          <a:p>
            <a:r>
              <a:rPr lang="en-IN" dirty="0">
                <a:effectLst/>
                <a:latin typeface="Times New Roman" panose="02020603050405020304" pitchFamily="18" charset="0"/>
                <a:ea typeface="Times New Roman" panose="02020603050405020304" pitchFamily="18" charset="0"/>
              </a:rPr>
              <a:t>To cater to the increasing demand for mobile applications, in this project, a Quiz application has been developed with the help of Android Studio using Kotlin as the programming language. </a:t>
            </a:r>
            <a:endParaRPr lang="en-US" sz="3200" dirty="0"/>
          </a:p>
        </p:txBody>
      </p:sp>
    </p:spTree>
    <p:extLst>
      <p:ext uri="{BB962C8B-B14F-4D97-AF65-F5344CB8AC3E}">
        <p14:creationId xmlns:p14="http://schemas.microsoft.com/office/powerpoint/2010/main" val="118399530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{C802378D-08CB-9D40-B086-07A1B4950D2B}tf10001064</Template>
  <TotalTime>191</TotalTime>
  <Words>515</Words>
  <Application>Microsoft Macintosh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Garamond</vt:lpstr>
      <vt:lpstr>Times New Roman</vt:lpstr>
      <vt:lpstr>Organic</vt:lpstr>
      <vt:lpstr>QuizUp – a Quiz App</vt:lpstr>
      <vt:lpstr>Introduction</vt:lpstr>
      <vt:lpstr>PowerPoint Presentation</vt:lpstr>
      <vt:lpstr>PowerPoint Presentation</vt:lpstr>
      <vt:lpstr>~ The Welcome Page ~</vt:lpstr>
      <vt:lpstr>~ Questions Activity ~</vt:lpstr>
      <vt:lpstr>~ Questions Activity ~</vt:lpstr>
      <vt:lpstr>~ The Result Page ~</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QuizUp – a Quiz App</dc:title>
  <dc:creator>Anushka Rawat</dc:creator>
  <cp:lastModifiedBy>Anushka Rawat</cp:lastModifiedBy>
  <cp:revision>7</cp:revision>
  <dcterms:created xsi:type="dcterms:W3CDTF">2023-07-21T13:17:47Z</dcterms:created>
  <dcterms:modified xsi:type="dcterms:W3CDTF">2023-07-22T03:34:23Z</dcterms:modified>
</cp:coreProperties>
</file>